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sldIdLst>
    <p:sldId id="256" r:id="rId3"/>
    <p:sldId id="294" r:id="rId4"/>
    <p:sldId id="296" r:id="rId5"/>
    <p:sldId id="261" r:id="rId6"/>
    <p:sldId id="287" r:id="rId7"/>
    <p:sldId id="295" r:id="rId8"/>
    <p:sldId id="289" r:id="rId9"/>
    <p:sldId id="286" r:id="rId10"/>
    <p:sldId id="279" r:id="rId11"/>
    <p:sldId id="293" r:id="rId12"/>
    <p:sldId id="290" r:id="rId13"/>
    <p:sldId id="284" r:id="rId14"/>
    <p:sldId id="280" r:id="rId15"/>
    <p:sldId id="297" r:id="rId16"/>
    <p:sldId id="292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5FCFFD-EC0F-476E-984E-C1873E13E635}">
          <p14:sldIdLst>
            <p14:sldId id="256"/>
            <p14:sldId id="294"/>
            <p14:sldId id="296"/>
            <p14:sldId id="261"/>
            <p14:sldId id="287"/>
            <p14:sldId id="295"/>
            <p14:sldId id="289"/>
            <p14:sldId id="286"/>
            <p14:sldId id="279"/>
            <p14:sldId id="293"/>
            <p14:sldId id="290"/>
            <p14:sldId id="284"/>
            <p14:sldId id="280"/>
            <p14:sldId id="297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>
      <p:cViewPr varScale="1">
        <p:scale>
          <a:sx n="114" d="100"/>
          <a:sy n="114" d="100"/>
        </p:scale>
        <p:origin x="11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7DA9F-8BEE-4703-8977-E74F10B38BB6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AA8D8-2C24-41B8-96ED-75ED5673E603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Клиенты</a:t>
          </a:r>
        </a:p>
      </dgm:t>
    </dgm:pt>
    <dgm:pt modelId="{98362467-773C-4742-AD21-0E25388FE5F9}" type="parTrans" cxnId="{9EC01217-A882-4890-A75F-CBAC6754AA0D}">
      <dgm:prSet/>
      <dgm:spPr/>
      <dgm:t>
        <a:bodyPr/>
        <a:lstStyle/>
        <a:p>
          <a:endParaRPr lang="ru-RU"/>
        </a:p>
      </dgm:t>
    </dgm:pt>
    <dgm:pt modelId="{EA94E57A-FC48-4EAC-A63E-1750708AA87F}" type="sibTrans" cxnId="{9EC01217-A882-4890-A75F-CBAC6754AA0D}">
      <dgm:prSet/>
      <dgm:spPr/>
      <dgm:t>
        <a:bodyPr/>
        <a:lstStyle/>
        <a:p>
          <a:endParaRPr lang="ru-RU"/>
        </a:p>
      </dgm:t>
    </dgm:pt>
    <dgm:pt modelId="{139F145C-81C8-4D48-8D7F-3DCA0B57D8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Движение денежных средств по счету 51 счету в разбивке по месяцам с делением на общие поступления/списания, данные о чистых поступлениях/списаниях, а также информация о среднем остатке в течении месяца</a:t>
          </a:r>
        </a:p>
      </dgm:t>
    </dgm:pt>
    <dgm:pt modelId="{BE48FD64-03A9-493C-9C59-A4BFF870F843}" type="parTrans" cxnId="{D9164CE6-A587-4351-88AB-7FFFAD576965}">
      <dgm:prSet/>
      <dgm:spPr/>
      <dgm:t>
        <a:bodyPr/>
        <a:lstStyle/>
        <a:p>
          <a:endParaRPr lang="ru-RU"/>
        </a:p>
      </dgm:t>
    </dgm:pt>
    <dgm:pt modelId="{3338F69C-9D21-441E-B868-10A6D40DFD9D}" type="sibTrans" cxnId="{D9164CE6-A587-4351-88AB-7FFFAD576965}">
      <dgm:prSet/>
      <dgm:spPr/>
      <dgm:t>
        <a:bodyPr/>
        <a:lstStyle/>
        <a:p>
          <a:endParaRPr lang="ru-RU"/>
        </a:p>
      </dgm:t>
    </dgm:pt>
    <dgm:pt modelId="{D01691C0-5B7F-42FF-84C6-52F52EFA62A8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о расчетах с основными контрагентами как в части поступлений, так и списаний;</a:t>
          </a:r>
        </a:p>
      </dgm:t>
    </dgm:pt>
    <dgm:pt modelId="{3FFD1E0B-A059-4604-8AD5-72587C511B28}" type="parTrans" cxnId="{95A2C759-A1E9-4FC1-B826-6DB2A2151467}">
      <dgm:prSet/>
      <dgm:spPr/>
      <dgm:t>
        <a:bodyPr/>
        <a:lstStyle/>
        <a:p>
          <a:endParaRPr lang="ru-RU"/>
        </a:p>
      </dgm:t>
    </dgm:pt>
    <dgm:pt modelId="{1099D5FF-A67E-4D2B-8A3E-8C695B19668B}" type="sibTrans" cxnId="{95A2C759-A1E9-4FC1-B826-6DB2A2151467}">
      <dgm:prSet/>
      <dgm:spPr/>
      <dgm:t>
        <a:bodyPr/>
        <a:lstStyle/>
        <a:p>
          <a:endParaRPr lang="ru-RU"/>
        </a:p>
      </dgm:t>
    </dgm:pt>
    <dgm:pt modelId="{0CCC0864-E127-4B33-95B4-F726B9316ACF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Банки</a:t>
          </a:r>
        </a:p>
      </dgm:t>
    </dgm:pt>
    <dgm:pt modelId="{436D2F0F-534A-4E38-B6DF-1B479EC96E90}" type="parTrans" cxnId="{79FFAA1E-305C-47CB-A8E0-1EBE3681E8BD}">
      <dgm:prSet/>
      <dgm:spPr/>
      <dgm:t>
        <a:bodyPr/>
        <a:lstStyle/>
        <a:p>
          <a:endParaRPr lang="ru-RU"/>
        </a:p>
      </dgm:t>
    </dgm:pt>
    <dgm:pt modelId="{499C0D28-7BCD-4C01-87B3-69F4405E7ED9}" type="sibTrans" cxnId="{79FFAA1E-305C-47CB-A8E0-1EBE3681E8BD}">
      <dgm:prSet/>
      <dgm:spPr/>
      <dgm:t>
        <a:bodyPr/>
        <a:lstStyle/>
        <a:p>
          <a:endParaRPr lang="ru-RU"/>
        </a:p>
      </dgm:t>
    </dgm:pt>
    <dgm:pt modelId="{9F2A9D2B-11C0-439C-94D2-E65AA2C474E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Данные о движении денежных средств по открытым расчетным счетам как в части поступлений, так и списаний; данные предоставляются в помесячной разбивке.</a:t>
          </a:r>
        </a:p>
      </dgm:t>
    </dgm:pt>
    <dgm:pt modelId="{890B0319-6686-4DE9-880D-AF662F7A9172}" type="parTrans" cxnId="{2DFC4864-C7B0-4CD3-A4D6-D57CE98E4F63}">
      <dgm:prSet/>
      <dgm:spPr/>
      <dgm:t>
        <a:bodyPr/>
        <a:lstStyle/>
        <a:p>
          <a:endParaRPr lang="ru-RU"/>
        </a:p>
      </dgm:t>
    </dgm:pt>
    <dgm:pt modelId="{49479EAA-EA5F-4569-BD92-26D33681681E}" type="sibTrans" cxnId="{2DFC4864-C7B0-4CD3-A4D6-D57CE98E4F63}">
      <dgm:prSet/>
      <dgm:spPr/>
      <dgm:t>
        <a:bodyPr/>
        <a:lstStyle/>
        <a:p>
          <a:endParaRPr lang="ru-RU"/>
        </a:p>
      </dgm:t>
    </dgm:pt>
    <dgm:pt modelId="{1608DD60-C5B6-40F0-A707-210B96E21D45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</a:t>
          </a:r>
        </a:p>
      </dgm:t>
    </dgm:pt>
    <dgm:pt modelId="{2FD07143-BF05-4E28-9A3A-4A8A39A5BF16}" type="parTrans" cxnId="{403A1152-1455-4A5C-839E-E1C659512C97}">
      <dgm:prSet/>
      <dgm:spPr/>
      <dgm:t>
        <a:bodyPr/>
        <a:lstStyle/>
        <a:p>
          <a:endParaRPr lang="ru-RU"/>
        </a:p>
      </dgm:t>
    </dgm:pt>
    <dgm:pt modelId="{79181523-D195-469C-8061-76319D63599E}" type="sibTrans" cxnId="{403A1152-1455-4A5C-839E-E1C659512C97}">
      <dgm:prSet/>
      <dgm:spPr/>
      <dgm:t>
        <a:bodyPr/>
        <a:lstStyle/>
        <a:p>
          <a:endParaRPr lang="ru-RU"/>
        </a:p>
      </dgm:t>
    </dgm:pt>
    <dgm:pt modelId="{88826157-6D2A-4AAC-A0C0-40E575B23D12}">
      <dgm:prSet phldrT="[Текст]" custT="1"/>
      <dgm:spPr/>
      <dgm:t>
        <a:bodyPr/>
        <a:lstStyle/>
        <a:p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вышеуказанные отчеты помимо отражения в интерфейсе программы предоставляются в формате EXCEL;</a:t>
          </a:r>
        </a:p>
      </dgm:t>
    </dgm:pt>
    <dgm:pt modelId="{D72BCAEB-D37E-4FF6-98B4-9F6AB092B981}" type="parTrans" cxnId="{FFFBB1C8-AF16-4CB4-B097-61C7067F35B8}">
      <dgm:prSet/>
      <dgm:spPr/>
      <dgm:t>
        <a:bodyPr/>
        <a:lstStyle/>
        <a:p>
          <a:endParaRPr lang="ru-RU"/>
        </a:p>
      </dgm:t>
    </dgm:pt>
    <dgm:pt modelId="{1D2C48D0-0BE0-42CC-B76F-2D696F366CC1}" type="sibTrans" cxnId="{FFFBB1C8-AF16-4CB4-B097-61C7067F35B8}">
      <dgm:prSet/>
      <dgm:spPr/>
      <dgm:t>
        <a:bodyPr/>
        <a:lstStyle/>
        <a:p>
          <a:endParaRPr lang="ru-RU"/>
        </a:p>
      </dgm:t>
    </dgm:pt>
    <dgm:pt modelId="{FF92E960-08A6-468E-84F9-FB4136D5EDA8}">
      <dgm:prSet phldrT="[Текст]" custT="1"/>
      <dgm:spPr/>
      <dgm:t>
        <a:bodyPr/>
        <a:lstStyle/>
        <a:p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позволяет сохранять результаты обработки как в базе данных, так и в формате отчетов с возможностью дальнейшего накопления и анализа;</a:t>
          </a:r>
        </a:p>
      </dgm:t>
    </dgm:pt>
    <dgm:pt modelId="{C768268B-D2E6-4152-9CE3-87B03A69215C}" type="parTrans" cxnId="{5614C0A0-05E3-4FCC-A095-E0A7B8ACF0A4}">
      <dgm:prSet/>
      <dgm:spPr/>
      <dgm:t>
        <a:bodyPr/>
        <a:lstStyle/>
        <a:p>
          <a:endParaRPr lang="ru-RU"/>
        </a:p>
      </dgm:t>
    </dgm:pt>
    <dgm:pt modelId="{700E5E9E-D697-458D-97D6-27CD7AC63B60}" type="sibTrans" cxnId="{5614C0A0-05E3-4FCC-A095-E0A7B8ACF0A4}">
      <dgm:prSet/>
      <dgm:spPr/>
      <dgm:t>
        <a:bodyPr/>
        <a:lstStyle/>
        <a:p>
          <a:endParaRPr lang="ru-RU"/>
        </a:p>
      </dgm:t>
    </dgm:pt>
    <dgm:pt modelId="{F33EB706-ABF4-4A16-A093-FC9F41BE00CC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Деление данных по экономическому смыслу операций (агрегация по основным счетам) как в части списания, так и поступления денежных средств. Информация предоставляется как в разбивке по месяцам, так и общим итогом за период;</a:t>
          </a:r>
        </a:p>
      </dgm:t>
    </dgm:pt>
    <dgm:pt modelId="{28D7275D-1CB8-4257-80A6-A93A0DCE079D}" type="parTrans" cxnId="{982CB7D8-BF9A-406E-933B-BA5C088A608C}">
      <dgm:prSet/>
      <dgm:spPr/>
      <dgm:t>
        <a:bodyPr/>
        <a:lstStyle/>
        <a:p>
          <a:endParaRPr lang="ru-RU"/>
        </a:p>
      </dgm:t>
    </dgm:pt>
    <dgm:pt modelId="{0728A7E2-2A9D-46CB-9F06-69F839613301}" type="sibTrans" cxnId="{982CB7D8-BF9A-406E-933B-BA5C088A608C}">
      <dgm:prSet/>
      <dgm:spPr/>
      <dgm:t>
        <a:bodyPr/>
        <a:lstStyle/>
        <a:p>
          <a:endParaRPr lang="ru-RU"/>
        </a:p>
      </dgm:t>
    </dgm:pt>
    <dgm:pt modelId="{BECEF94B-C0A8-4CB7-A8E8-2372C51B5A9D}">
      <dgm:prSet/>
      <dgm:spPr/>
      <dgm:t>
        <a:bodyPr/>
        <a:lstStyle/>
        <a:p>
          <a:endParaRPr lang="ru-RU" sz="1000" dirty="0"/>
        </a:p>
      </dgm:t>
    </dgm:pt>
    <dgm:pt modelId="{1A6F1602-3891-402D-BC17-E0FF43A07145}" type="parTrans" cxnId="{4D42D0E6-45F8-4904-82E8-D367A713095E}">
      <dgm:prSet/>
      <dgm:spPr/>
      <dgm:t>
        <a:bodyPr/>
        <a:lstStyle/>
        <a:p>
          <a:endParaRPr lang="ru-RU"/>
        </a:p>
      </dgm:t>
    </dgm:pt>
    <dgm:pt modelId="{6F8BDDA2-3CA7-41D5-8DE4-F764AA7D6B8A}" type="sibTrans" cxnId="{4D42D0E6-45F8-4904-82E8-D367A713095E}">
      <dgm:prSet/>
      <dgm:spPr/>
      <dgm:t>
        <a:bodyPr/>
        <a:lstStyle/>
        <a:p>
          <a:endParaRPr lang="ru-RU"/>
        </a:p>
      </dgm:t>
    </dgm:pt>
    <dgm:pt modelId="{BC7A822F-63A0-42F9-A536-98C70B4747EF}">
      <dgm:prSet phldrT="[Текст]" custT="1"/>
      <dgm:spPr/>
      <dgm:t>
        <a:bodyPr/>
        <a:lstStyle/>
        <a:p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случае если стандартных отчетов недостаточно, программа позволяет выгрузить весь массив данных в файл EXCEL, по которому с помощью фильтров уже можно найти интересующие операции, информацию о расчете с контрагентами, договора, транзакции.</a:t>
          </a:r>
        </a:p>
      </dgm:t>
    </dgm:pt>
    <dgm:pt modelId="{F0036DDF-B91B-4F93-B9C1-67748014964A}" type="parTrans" cxnId="{D3CCCE32-A340-4B72-8075-E940C3A0089C}">
      <dgm:prSet/>
      <dgm:spPr/>
      <dgm:t>
        <a:bodyPr/>
        <a:lstStyle/>
        <a:p>
          <a:endParaRPr lang="ru-RU"/>
        </a:p>
      </dgm:t>
    </dgm:pt>
    <dgm:pt modelId="{9B1D7646-5667-490A-8D2B-A0481146A43A}" type="sibTrans" cxnId="{D3CCCE32-A340-4B72-8075-E940C3A0089C}">
      <dgm:prSet/>
      <dgm:spPr/>
      <dgm:t>
        <a:bodyPr/>
        <a:lstStyle/>
        <a:p>
          <a:endParaRPr lang="ru-RU"/>
        </a:p>
      </dgm:t>
    </dgm:pt>
    <dgm:pt modelId="{967C4119-762E-49F5-A75B-0FB49E34359C}" type="pres">
      <dgm:prSet presAssocID="{AE77DA9F-8BEE-4703-8977-E74F10B38BB6}" presName="linearFlow" presStyleCnt="0">
        <dgm:presLayoutVars>
          <dgm:dir/>
          <dgm:animLvl val="lvl"/>
          <dgm:resizeHandles val="exact"/>
        </dgm:presLayoutVars>
      </dgm:prSet>
      <dgm:spPr/>
    </dgm:pt>
    <dgm:pt modelId="{1626DCDF-C083-45C6-9357-9D032C4ED24E}" type="pres">
      <dgm:prSet presAssocID="{54DAA8D8-2C24-41B8-96ED-75ED5673E603}" presName="composite" presStyleCnt="0"/>
      <dgm:spPr/>
    </dgm:pt>
    <dgm:pt modelId="{E4860E51-86A5-4BFD-86B1-970941414EE0}" type="pres">
      <dgm:prSet presAssocID="{54DAA8D8-2C24-41B8-96ED-75ED5673E60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EFA3989-6C60-48A4-BCF4-A4B120C3D17A}" type="pres">
      <dgm:prSet presAssocID="{54DAA8D8-2C24-41B8-96ED-75ED5673E603}" presName="descendantText" presStyleLbl="alignAcc1" presStyleIdx="0" presStyleCnt="3">
        <dgm:presLayoutVars>
          <dgm:bulletEnabled val="1"/>
        </dgm:presLayoutVars>
      </dgm:prSet>
      <dgm:spPr/>
    </dgm:pt>
    <dgm:pt modelId="{82B07E87-7251-4FE6-AD5C-B0C5AA94C181}" type="pres">
      <dgm:prSet presAssocID="{EA94E57A-FC48-4EAC-A63E-1750708AA87F}" presName="sp" presStyleCnt="0"/>
      <dgm:spPr/>
    </dgm:pt>
    <dgm:pt modelId="{43CA5904-9129-45DE-A840-D0A0192466A5}" type="pres">
      <dgm:prSet presAssocID="{0CCC0864-E127-4B33-95B4-F726B9316ACF}" presName="composite" presStyleCnt="0"/>
      <dgm:spPr/>
    </dgm:pt>
    <dgm:pt modelId="{92E5F582-7FB1-4B0A-B043-F5EFF61D62CE}" type="pres">
      <dgm:prSet presAssocID="{0CCC0864-E127-4B33-95B4-F726B9316AC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69A4245-9D7A-408B-9F39-E0F534B9EB23}" type="pres">
      <dgm:prSet presAssocID="{0CCC0864-E127-4B33-95B4-F726B9316ACF}" presName="descendantText" presStyleLbl="alignAcc1" presStyleIdx="1" presStyleCnt="3">
        <dgm:presLayoutVars>
          <dgm:bulletEnabled val="1"/>
        </dgm:presLayoutVars>
      </dgm:prSet>
      <dgm:spPr/>
    </dgm:pt>
    <dgm:pt modelId="{E337D0C0-02F2-45CE-B627-B2AB526EA16E}" type="pres">
      <dgm:prSet presAssocID="{499C0D28-7BCD-4C01-87B3-69F4405E7ED9}" presName="sp" presStyleCnt="0"/>
      <dgm:spPr/>
    </dgm:pt>
    <dgm:pt modelId="{66835722-1B52-4110-ABAA-E1B1D0E30486}" type="pres">
      <dgm:prSet presAssocID="{1608DD60-C5B6-40F0-A707-210B96E21D45}" presName="composite" presStyleCnt="0"/>
      <dgm:spPr/>
    </dgm:pt>
    <dgm:pt modelId="{C28A4B77-A20C-40FC-B0FA-BA2617E2CEAF}" type="pres">
      <dgm:prSet presAssocID="{1608DD60-C5B6-40F0-A707-210B96E21D4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465058F-EE86-40DF-B711-F242A51C9688}" type="pres">
      <dgm:prSet presAssocID="{1608DD60-C5B6-40F0-A707-210B96E21D4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1AA2704-20A1-4DB3-B1B5-ACEBE12C4583}" type="presOf" srcId="{F33EB706-ABF4-4A16-A093-FC9F41BE00CC}" destId="{F69A4245-9D7A-408B-9F39-E0F534B9EB23}" srcOrd="0" destOrd="1" presId="urn:microsoft.com/office/officeart/2005/8/layout/chevron2"/>
    <dgm:cxn modelId="{39F83E04-D34C-4993-A974-13412B554B1B}" type="presOf" srcId="{FF92E960-08A6-468E-84F9-FB4136D5EDA8}" destId="{6465058F-EE86-40DF-B711-F242A51C9688}" srcOrd="0" destOrd="1" presId="urn:microsoft.com/office/officeart/2005/8/layout/chevron2"/>
    <dgm:cxn modelId="{B1BF080C-11FB-4F5F-9DA5-B44D5063A653}" type="presOf" srcId="{AE77DA9F-8BEE-4703-8977-E74F10B38BB6}" destId="{967C4119-762E-49F5-A75B-0FB49E34359C}" srcOrd="0" destOrd="0" presId="urn:microsoft.com/office/officeart/2005/8/layout/chevron2"/>
    <dgm:cxn modelId="{9EC01217-A882-4890-A75F-CBAC6754AA0D}" srcId="{AE77DA9F-8BEE-4703-8977-E74F10B38BB6}" destId="{54DAA8D8-2C24-41B8-96ED-75ED5673E603}" srcOrd="0" destOrd="0" parTransId="{98362467-773C-4742-AD21-0E25388FE5F9}" sibTransId="{EA94E57A-FC48-4EAC-A63E-1750708AA87F}"/>
    <dgm:cxn modelId="{79FFAA1E-305C-47CB-A8E0-1EBE3681E8BD}" srcId="{AE77DA9F-8BEE-4703-8977-E74F10B38BB6}" destId="{0CCC0864-E127-4B33-95B4-F726B9316ACF}" srcOrd="1" destOrd="0" parTransId="{436D2F0F-534A-4E38-B6DF-1B479EC96E90}" sibTransId="{499C0D28-7BCD-4C01-87B3-69F4405E7ED9}"/>
    <dgm:cxn modelId="{44C09421-F2C3-4A31-9A58-EF41FD7789FA}" type="presOf" srcId="{D01691C0-5B7F-42FF-84C6-52F52EFA62A8}" destId="{7EFA3989-6C60-48A4-BCF4-A4B120C3D17A}" srcOrd="0" destOrd="1" presId="urn:microsoft.com/office/officeart/2005/8/layout/chevron2"/>
    <dgm:cxn modelId="{F434FC2C-32D2-41AD-BAB9-AC4F763D3BE9}" type="presOf" srcId="{BECEF94B-C0A8-4CB7-A8E8-2372C51B5A9D}" destId="{6465058F-EE86-40DF-B711-F242A51C9688}" srcOrd="0" destOrd="3" presId="urn:microsoft.com/office/officeart/2005/8/layout/chevron2"/>
    <dgm:cxn modelId="{1A8A1A2D-91FE-49EF-AF4D-4749FEFD2ABE}" type="presOf" srcId="{88826157-6D2A-4AAC-A0C0-40E575B23D12}" destId="{6465058F-EE86-40DF-B711-F242A51C9688}" srcOrd="0" destOrd="0" presId="urn:microsoft.com/office/officeart/2005/8/layout/chevron2"/>
    <dgm:cxn modelId="{D3CCCE32-A340-4B72-8075-E940C3A0089C}" srcId="{1608DD60-C5B6-40F0-A707-210B96E21D45}" destId="{BC7A822F-63A0-42F9-A536-98C70B4747EF}" srcOrd="2" destOrd="0" parTransId="{F0036DDF-B91B-4F93-B9C1-67748014964A}" sibTransId="{9B1D7646-5667-490A-8D2B-A0481146A43A}"/>
    <dgm:cxn modelId="{2DFC4864-C7B0-4CD3-A4D6-D57CE98E4F63}" srcId="{0CCC0864-E127-4B33-95B4-F726B9316ACF}" destId="{9F2A9D2B-11C0-439C-94D2-E65AA2C474EE}" srcOrd="0" destOrd="0" parTransId="{890B0319-6686-4DE9-880D-AF662F7A9172}" sibTransId="{49479EAA-EA5F-4569-BD92-26D33681681E}"/>
    <dgm:cxn modelId="{403A1152-1455-4A5C-839E-E1C659512C97}" srcId="{AE77DA9F-8BEE-4703-8977-E74F10B38BB6}" destId="{1608DD60-C5B6-40F0-A707-210B96E21D45}" srcOrd="2" destOrd="0" parTransId="{2FD07143-BF05-4E28-9A3A-4A8A39A5BF16}" sibTransId="{79181523-D195-469C-8061-76319D63599E}"/>
    <dgm:cxn modelId="{0708D356-6396-43A2-821D-525B6E30EA7A}" type="presOf" srcId="{BC7A822F-63A0-42F9-A536-98C70B4747EF}" destId="{6465058F-EE86-40DF-B711-F242A51C9688}" srcOrd="0" destOrd="2" presId="urn:microsoft.com/office/officeart/2005/8/layout/chevron2"/>
    <dgm:cxn modelId="{95A2C759-A1E9-4FC1-B826-6DB2A2151467}" srcId="{54DAA8D8-2C24-41B8-96ED-75ED5673E603}" destId="{D01691C0-5B7F-42FF-84C6-52F52EFA62A8}" srcOrd="1" destOrd="0" parTransId="{3FFD1E0B-A059-4604-8AD5-72587C511B28}" sibTransId="{1099D5FF-A67E-4D2B-8A3E-8C695B19668B}"/>
    <dgm:cxn modelId="{5614C0A0-05E3-4FCC-A095-E0A7B8ACF0A4}" srcId="{1608DD60-C5B6-40F0-A707-210B96E21D45}" destId="{FF92E960-08A6-468E-84F9-FB4136D5EDA8}" srcOrd="1" destOrd="0" parTransId="{C768268B-D2E6-4152-9CE3-87B03A69215C}" sibTransId="{700E5E9E-D697-458D-97D6-27CD7AC63B60}"/>
    <dgm:cxn modelId="{A2D2E4B2-920F-4B07-8390-EACF3E3FF05A}" type="presOf" srcId="{139F145C-81C8-4D48-8D7F-3DCA0B57D802}" destId="{7EFA3989-6C60-48A4-BCF4-A4B120C3D17A}" srcOrd="0" destOrd="0" presId="urn:microsoft.com/office/officeart/2005/8/layout/chevron2"/>
    <dgm:cxn modelId="{2D9F57C6-0336-4585-8B14-D6430B4DC5A5}" type="presOf" srcId="{1608DD60-C5B6-40F0-A707-210B96E21D45}" destId="{C28A4B77-A20C-40FC-B0FA-BA2617E2CEAF}" srcOrd="0" destOrd="0" presId="urn:microsoft.com/office/officeart/2005/8/layout/chevron2"/>
    <dgm:cxn modelId="{FFFBB1C8-AF16-4CB4-B097-61C7067F35B8}" srcId="{1608DD60-C5B6-40F0-A707-210B96E21D45}" destId="{88826157-6D2A-4AAC-A0C0-40E575B23D12}" srcOrd="0" destOrd="0" parTransId="{D72BCAEB-D37E-4FF6-98B4-9F6AB092B981}" sibTransId="{1D2C48D0-0BE0-42CC-B76F-2D696F366CC1}"/>
    <dgm:cxn modelId="{982CB7D8-BF9A-406E-933B-BA5C088A608C}" srcId="{0CCC0864-E127-4B33-95B4-F726B9316ACF}" destId="{F33EB706-ABF4-4A16-A093-FC9F41BE00CC}" srcOrd="1" destOrd="0" parTransId="{28D7275D-1CB8-4257-80A6-A93A0DCE079D}" sibTransId="{0728A7E2-2A9D-46CB-9F06-69F839613301}"/>
    <dgm:cxn modelId="{FCAFBDDA-35E9-4682-B51E-A9BB78E29C5E}" type="presOf" srcId="{0CCC0864-E127-4B33-95B4-F726B9316ACF}" destId="{92E5F582-7FB1-4B0A-B043-F5EFF61D62CE}" srcOrd="0" destOrd="0" presId="urn:microsoft.com/office/officeart/2005/8/layout/chevron2"/>
    <dgm:cxn modelId="{C09988DB-558F-4B8A-A875-F173B4A6D565}" type="presOf" srcId="{54DAA8D8-2C24-41B8-96ED-75ED5673E603}" destId="{E4860E51-86A5-4BFD-86B1-970941414EE0}" srcOrd="0" destOrd="0" presId="urn:microsoft.com/office/officeart/2005/8/layout/chevron2"/>
    <dgm:cxn modelId="{D9164CE6-A587-4351-88AB-7FFFAD576965}" srcId="{54DAA8D8-2C24-41B8-96ED-75ED5673E603}" destId="{139F145C-81C8-4D48-8D7F-3DCA0B57D802}" srcOrd="0" destOrd="0" parTransId="{BE48FD64-03A9-493C-9C59-A4BFF870F843}" sibTransId="{3338F69C-9D21-441E-B868-10A6D40DFD9D}"/>
    <dgm:cxn modelId="{4D42D0E6-45F8-4904-82E8-D367A713095E}" srcId="{1608DD60-C5B6-40F0-A707-210B96E21D45}" destId="{BECEF94B-C0A8-4CB7-A8E8-2372C51B5A9D}" srcOrd="3" destOrd="0" parTransId="{1A6F1602-3891-402D-BC17-E0FF43A07145}" sibTransId="{6F8BDDA2-3CA7-41D5-8DE4-F764AA7D6B8A}"/>
    <dgm:cxn modelId="{A00CFDF2-A32A-4B14-82EA-EB8F7F199CB2}" type="presOf" srcId="{9F2A9D2B-11C0-439C-94D2-E65AA2C474EE}" destId="{F69A4245-9D7A-408B-9F39-E0F534B9EB23}" srcOrd="0" destOrd="0" presId="urn:microsoft.com/office/officeart/2005/8/layout/chevron2"/>
    <dgm:cxn modelId="{94413644-6C7C-4FF0-8ED8-5E8E9D3AD5B3}" type="presParOf" srcId="{967C4119-762E-49F5-A75B-0FB49E34359C}" destId="{1626DCDF-C083-45C6-9357-9D032C4ED24E}" srcOrd="0" destOrd="0" presId="urn:microsoft.com/office/officeart/2005/8/layout/chevron2"/>
    <dgm:cxn modelId="{235D0576-A2F2-41EF-AFD7-A6E07161A02F}" type="presParOf" srcId="{1626DCDF-C083-45C6-9357-9D032C4ED24E}" destId="{E4860E51-86A5-4BFD-86B1-970941414EE0}" srcOrd="0" destOrd="0" presId="urn:microsoft.com/office/officeart/2005/8/layout/chevron2"/>
    <dgm:cxn modelId="{9B93EB4A-9BC4-4B9B-AD1E-D3D86FFA6BA7}" type="presParOf" srcId="{1626DCDF-C083-45C6-9357-9D032C4ED24E}" destId="{7EFA3989-6C60-48A4-BCF4-A4B120C3D17A}" srcOrd="1" destOrd="0" presId="urn:microsoft.com/office/officeart/2005/8/layout/chevron2"/>
    <dgm:cxn modelId="{A0333240-94B3-4F67-8CA3-B54326D814EE}" type="presParOf" srcId="{967C4119-762E-49F5-A75B-0FB49E34359C}" destId="{82B07E87-7251-4FE6-AD5C-B0C5AA94C181}" srcOrd="1" destOrd="0" presId="urn:microsoft.com/office/officeart/2005/8/layout/chevron2"/>
    <dgm:cxn modelId="{0685FF04-D7E3-4899-8951-49F081623715}" type="presParOf" srcId="{967C4119-762E-49F5-A75B-0FB49E34359C}" destId="{43CA5904-9129-45DE-A840-D0A0192466A5}" srcOrd="2" destOrd="0" presId="urn:microsoft.com/office/officeart/2005/8/layout/chevron2"/>
    <dgm:cxn modelId="{0B31B1B1-EA36-4C17-B2AE-6E0F59012409}" type="presParOf" srcId="{43CA5904-9129-45DE-A840-D0A0192466A5}" destId="{92E5F582-7FB1-4B0A-B043-F5EFF61D62CE}" srcOrd="0" destOrd="0" presId="urn:microsoft.com/office/officeart/2005/8/layout/chevron2"/>
    <dgm:cxn modelId="{EC459076-019C-453E-B8BB-401A8D6F8DEE}" type="presParOf" srcId="{43CA5904-9129-45DE-A840-D0A0192466A5}" destId="{F69A4245-9D7A-408B-9F39-E0F534B9EB23}" srcOrd="1" destOrd="0" presId="urn:microsoft.com/office/officeart/2005/8/layout/chevron2"/>
    <dgm:cxn modelId="{E18932BF-856B-46BC-AE8D-932BA6A69738}" type="presParOf" srcId="{967C4119-762E-49F5-A75B-0FB49E34359C}" destId="{E337D0C0-02F2-45CE-B627-B2AB526EA16E}" srcOrd="3" destOrd="0" presId="urn:microsoft.com/office/officeart/2005/8/layout/chevron2"/>
    <dgm:cxn modelId="{E80A86DD-D871-4CF0-9F6C-0E4909CCF7A9}" type="presParOf" srcId="{967C4119-762E-49F5-A75B-0FB49E34359C}" destId="{66835722-1B52-4110-ABAA-E1B1D0E30486}" srcOrd="4" destOrd="0" presId="urn:microsoft.com/office/officeart/2005/8/layout/chevron2"/>
    <dgm:cxn modelId="{CEDE6263-AE52-4488-8289-A5D89287CB7D}" type="presParOf" srcId="{66835722-1B52-4110-ABAA-E1B1D0E30486}" destId="{C28A4B77-A20C-40FC-B0FA-BA2617E2CEAF}" srcOrd="0" destOrd="0" presId="urn:microsoft.com/office/officeart/2005/8/layout/chevron2"/>
    <dgm:cxn modelId="{2B8C438F-E935-4B28-BF67-A64866DF95EC}" type="presParOf" srcId="{66835722-1B52-4110-ABAA-E1B1D0E30486}" destId="{6465058F-EE86-40DF-B711-F242A51C96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60E51-86A5-4BFD-86B1-970941414EE0}">
      <dsp:nvSpPr>
        <dsp:cNvPr id="0" name=""/>
        <dsp:cNvSpPr/>
      </dsp:nvSpPr>
      <dsp:spPr>
        <a:xfrm rot="5400000">
          <a:off x="-251726" y="255216"/>
          <a:ext cx="1678173" cy="11747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Клиенты</a:t>
          </a:r>
        </a:p>
      </dsp:txBody>
      <dsp:txXfrm rot="-5400000">
        <a:off x="1" y="590851"/>
        <a:ext cx="1174721" cy="503452"/>
      </dsp:txXfrm>
    </dsp:sp>
    <dsp:sp modelId="{7EFA3989-6C60-48A4-BCF4-A4B120C3D17A}">
      <dsp:nvSpPr>
        <dsp:cNvPr id="0" name=""/>
        <dsp:cNvSpPr/>
      </dsp:nvSpPr>
      <dsp:spPr>
        <a:xfrm rot="5400000">
          <a:off x="5982614" y="-4804402"/>
          <a:ext cx="1090812" cy="1070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Движение денежных средств по счету 51 счету в разбивке по месяцам с делением на общие поступления/списания, данные о чистых поступлениях/списаниях, а также информация о среднем остатке в течении месяца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о расчетах с основными контрагентами как в части поступлений, так и списаний;</a:t>
          </a:r>
        </a:p>
      </dsp:txBody>
      <dsp:txXfrm rot="-5400000">
        <a:off x="1174722" y="56739"/>
        <a:ext cx="10653349" cy="984314"/>
      </dsp:txXfrm>
    </dsp:sp>
    <dsp:sp modelId="{92E5F582-7FB1-4B0A-B043-F5EFF61D62CE}">
      <dsp:nvSpPr>
        <dsp:cNvPr id="0" name=""/>
        <dsp:cNvSpPr/>
      </dsp:nvSpPr>
      <dsp:spPr>
        <a:xfrm rot="5400000">
          <a:off x="-251726" y="1740284"/>
          <a:ext cx="1678173" cy="11747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Банки</a:t>
          </a:r>
        </a:p>
      </dsp:txBody>
      <dsp:txXfrm rot="-5400000">
        <a:off x="1" y="2075919"/>
        <a:ext cx="1174721" cy="503452"/>
      </dsp:txXfrm>
    </dsp:sp>
    <dsp:sp modelId="{F69A4245-9D7A-408B-9F39-E0F534B9EB23}">
      <dsp:nvSpPr>
        <dsp:cNvPr id="0" name=""/>
        <dsp:cNvSpPr/>
      </dsp:nvSpPr>
      <dsp:spPr>
        <a:xfrm rot="5400000">
          <a:off x="5982614" y="-3319334"/>
          <a:ext cx="1090812" cy="1070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Данные о движении денежных средств по открытым расчетным счетам как в части поступлений, так и списаний; данные предоставляются в помесячной разбивке.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Деление данных по экономическому смыслу операций (агрегация по основным счетам) как в части списания, так и поступления денежных средств. Информация предоставляется как в разбивке по месяцам, так и общим итогом за период;</a:t>
          </a:r>
        </a:p>
      </dsp:txBody>
      <dsp:txXfrm rot="-5400000">
        <a:off x="1174722" y="1541807"/>
        <a:ext cx="10653349" cy="984314"/>
      </dsp:txXfrm>
    </dsp:sp>
    <dsp:sp modelId="{C28A4B77-A20C-40FC-B0FA-BA2617E2CEAF}">
      <dsp:nvSpPr>
        <dsp:cNvPr id="0" name=""/>
        <dsp:cNvSpPr/>
      </dsp:nvSpPr>
      <dsp:spPr>
        <a:xfrm rot="5400000">
          <a:off x="-251726" y="3225351"/>
          <a:ext cx="1678173" cy="11747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</a:t>
          </a:r>
        </a:p>
      </dsp:txBody>
      <dsp:txXfrm rot="-5400000">
        <a:off x="1" y="3560986"/>
        <a:ext cx="1174721" cy="503452"/>
      </dsp:txXfrm>
    </dsp:sp>
    <dsp:sp modelId="{6465058F-EE86-40DF-B711-F242A51C9688}">
      <dsp:nvSpPr>
        <dsp:cNvPr id="0" name=""/>
        <dsp:cNvSpPr/>
      </dsp:nvSpPr>
      <dsp:spPr>
        <a:xfrm rot="5400000">
          <a:off x="5982614" y="-1834266"/>
          <a:ext cx="1090812" cy="1070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вышеуказанные отчеты помимо отражения в интерфейсе программы предоставляются в формате EXCEL;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позволяет сохранять результаты обработки как в базе данных, так и в формате отчетов с возможностью дальнейшего накопления и анализа;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случае если стандартных отчетов недостаточно, программа позволяет выгрузить весь массив данных в файл EXCEL, по которому с помощью фильтров уже можно найти интересующие операции, информацию о расчете с контрагентами, договора, транзакции.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1174722" y="3026875"/>
        <a:ext cx="10653349" cy="98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2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362700"/>
            <a:ext cx="28448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366670"/>
            <a:ext cx="5680075" cy="300831"/>
          </a:xfr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350924"/>
            <a:ext cx="9144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5"/>
            <a:ext cx="12192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5"/>
            <a:ext cx="32512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38800"/>
            <a:ext cx="9777984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365748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366670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365748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/?mailto=mailto:bank@inec.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ec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340768"/>
            <a:ext cx="11664304" cy="302433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en-US" dirty="0"/>
              <a:t> 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rowallia New" panose="020B0604020202020204" pitchFamily="34" charset="-34"/>
              </a:rPr>
              <a:t>Аналитический модуль </a:t>
            </a:r>
            <a:b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rowallia New" panose="020B0604020202020204" pitchFamily="34" charset="-34"/>
              </a:rPr>
            </a:b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rowallia New" panose="020B0604020202020204" pitchFamily="34" charset="-34"/>
              </a:rPr>
              <a:t>«Анализ карточки счета 51»</a:t>
            </a:r>
            <a:br>
              <a:rPr lang="ru-RU" sz="6000" dirty="0">
                <a:solidFill>
                  <a:srgbClr val="336600"/>
                </a:solidFill>
                <a:cs typeface="Browallia New" panose="020B0604020202020204" pitchFamily="34" charset="-34"/>
              </a:rPr>
            </a:br>
            <a:endParaRPr lang="ru-RU" sz="6000" noProof="0" dirty="0">
              <a:solidFill>
                <a:srgbClr val="336600"/>
              </a:solidFill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52" y="4365104"/>
            <a:ext cx="10945216" cy="21693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Команда ИНЭК-ИТ</a:t>
            </a:r>
          </a:p>
          <a:p>
            <a:pPr algn="ctr"/>
            <a:r>
              <a:rPr lang="ru-RU" sz="1800" dirty="0"/>
              <a:t>с практическим опытом работы в кредитных организациях и рейтинговых агентствах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027" y="257843"/>
            <a:ext cx="101531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программы по анализу данных из карточки счета 51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C7E62-9549-4E57-950F-BB14D2927327}"/>
              </a:ext>
            </a:extLst>
          </p:cNvPr>
          <p:cNvSpPr txBox="1"/>
          <p:nvPr/>
        </p:nvSpPr>
        <p:spPr>
          <a:xfrm>
            <a:off x="334027" y="836712"/>
            <a:ext cx="11594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в программе реализована возможность мгновенного получения данных в виде следующих отчетов: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369F5C4-7960-4C0A-85DE-E1409D60A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483038"/>
              </p:ext>
            </p:extLst>
          </p:nvPr>
        </p:nvGraphicFramePr>
        <p:xfrm>
          <a:off x="191344" y="1483044"/>
          <a:ext cx="11881320" cy="465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1556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248972" y="225514"/>
            <a:ext cx="1177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Аналитическая графика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517" y="1124744"/>
            <a:ext cx="11161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283" y="1124744"/>
            <a:ext cx="10877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Графическое представление результатов расчетов обеспечивает встроенный в комплекс графический пакет, позволяющий создавать линейные графики, секторные диаграммы, гистограммы, столбчатые графики. Одновременно на графике могут отображаться несколько выбранных из аналитической таблицы показателей. </a:t>
            </a:r>
          </a:p>
          <a:p>
            <a:pPr algn="just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57C426-017D-4822-9400-54CAE172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598575"/>
            <a:ext cx="3970885" cy="19509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56E766-37FA-4965-8914-EED4610FF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067" y="2601362"/>
            <a:ext cx="4215734" cy="19719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81133D-0369-4364-896E-90D13ECB7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834" y="2598575"/>
            <a:ext cx="3622335" cy="170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42AFD1-D9E0-43E4-9CBC-561B8C70F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601" y="4608761"/>
            <a:ext cx="4215734" cy="20237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81149DA-7DFF-4BB6-80C4-700D11B6C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136" y="4573307"/>
            <a:ext cx="4225122" cy="20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22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1BA01D-66E9-4237-92E2-2C7B0DAE5908}"/>
              </a:ext>
            </a:extLst>
          </p:cNvPr>
          <p:cNvSpPr txBox="1"/>
          <p:nvPr/>
        </p:nvSpPr>
        <p:spPr>
          <a:xfrm>
            <a:off x="-1" y="33455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представления трансформации данных по оборотам </a:t>
            </a:r>
          </a:p>
          <a:p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компании в банках и по экономическому смыслу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CC96F-4A90-4514-AA01-AB3C7B27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7" y="1187161"/>
            <a:ext cx="11928646" cy="9763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051B0D-A2C4-47A7-8D74-0BFA157BA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7" y="2276872"/>
            <a:ext cx="11928646" cy="12829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4E4965-5E2C-4A25-AB4C-57D02C4EF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14" y="3638283"/>
            <a:ext cx="11903409" cy="14411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C516E2-D207-4533-AC9D-5FB5E6CF7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54" y="5265627"/>
            <a:ext cx="11901369" cy="12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413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33265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трансформации данных о движении денежных средств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608939-5102-4326-8F49-4B50407E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51" y="4182810"/>
            <a:ext cx="3139578" cy="20794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A6793-365B-43E9-A792-F4C2D6AC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776818"/>
            <a:ext cx="3905567" cy="3262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99EA6-79B2-43D9-B09C-524E732D7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6" y="776818"/>
            <a:ext cx="8070109" cy="30392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DD305E-2086-4BD0-9507-5C5FA86F1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572" y="3919738"/>
            <a:ext cx="3384376" cy="26056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1BA01D-66E9-4237-92E2-2C7B0DAE5908}"/>
              </a:ext>
            </a:extLst>
          </p:cNvPr>
          <p:cNvSpPr txBox="1"/>
          <p:nvPr/>
        </p:nvSpPr>
        <p:spPr>
          <a:xfrm>
            <a:off x="-5603" y="18427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Выгрузка данных в </a:t>
            </a:r>
            <a:r>
              <a:rPr lang="en-US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ru-RU" sz="36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E6AAD6-595E-451D-818C-05D604411C3C}"/>
              </a:ext>
            </a:extLst>
          </p:cNvPr>
          <p:cNvSpPr txBox="1"/>
          <p:nvPr/>
        </p:nvSpPr>
        <p:spPr>
          <a:xfrm>
            <a:off x="119334" y="842342"/>
            <a:ext cx="11953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Все созданные отчеты, можно сохранить в формате EXCEL, для использования в заключениях и сопоставления с данными из других источников. </a:t>
            </a:r>
          </a:p>
          <a:p>
            <a:pPr algn="just"/>
            <a:r>
              <a:rPr lang="ru-RU" dirty="0"/>
              <a:t>Кроме стандартных отчетов, программа формирует общую выгрузку, по всем операциям с помощью которой можно найти информацию за определенный период, операции с интересующим контрагентом, выделить списания по нужным счетам (зарплата, налоги, операции без НДС, платежи и займы).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F50B0-6623-406E-A5B3-1D0E68B3CC6B}"/>
              </a:ext>
            </a:extLst>
          </p:cNvPr>
          <p:cNvSpPr txBox="1"/>
          <p:nvPr/>
        </p:nvSpPr>
        <p:spPr>
          <a:xfrm>
            <a:off x="112925" y="2564904"/>
            <a:ext cx="68407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Стандартные отчеты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по месяцам </a:t>
            </a:r>
            <a:r>
              <a:rPr lang="ru-RU" sz="1200" dirty="0"/>
              <a:t>- Поступления, списания, среднее сальдо по счету, чистые поступления и чистые списания;</a:t>
            </a:r>
          </a:p>
          <a:p>
            <a:pPr algn="just"/>
            <a:r>
              <a:rPr lang="ru-RU" sz="1200" dirty="0"/>
              <a:t>►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по клиентам </a:t>
            </a:r>
            <a:r>
              <a:rPr lang="ru-RU" sz="1200" dirty="0"/>
              <a:t>(Информация о всех поступлениях в разбивке по контрагентам;</a:t>
            </a:r>
          </a:p>
          <a:p>
            <a:pPr algn="just"/>
            <a:r>
              <a:rPr lang="ru-RU" sz="1200" dirty="0"/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Списания по счетам </a:t>
            </a:r>
            <a:r>
              <a:rPr lang="ru-RU" sz="1200" dirty="0"/>
              <a:t>- Списания в разбивке по контрагентам;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по банкам</a:t>
            </a:r>
            <a:r>
              <a:rPr lang="ru-RU" sz="1200" dirty="0"/>
              <a:t> - Данные о сумме поступлений по открытым расчетным счетам;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Списания по банкам </a:t>
            </a:r>
            <a:r>
              <a:rPr lang="ru-RU" sz="1200" dirty="0"/>
              <a:t>- Все расходные операции в разбивке по расчетным счетам;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на счета </a:t>
            </a:r>
            <a:r>
              <a:rPr lang="ru-RU" sz="1200" dirty="0"/>
              <a:t>- Разбивка поступлений по счетам бухгалтерского учёта;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Списания со счетов</a:t>
            </a:r>
            <a:r>
              <a:rPr lang="ru-RU" sz="1200" dirty="0"/>
              <a:t> - Распределение расходных операций по счетам бухгалтерского учета;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по банкам (по месяцам) </a:t>
            </a:r>
            <a:r>
              <a:rPr lang="ru-RU" sz="1200" dirty="0"/>
              <a:t>- Данные о сумме поступлений по открытым расчетным счетам в разбивке по месяцам;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Списания по банкам (по месяцам)</a:t>
            </a:r>
            <a:r>
              <a:rPr lang="ru-RU" sz="1200" dirty="0"/>
              <a:t> - Все расходные операции в разбивке по расчетным счетам в разбивке по месяцам;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на счета (по месяцам)</a:t>
            </a:r>
            <a:r>
              <a:rPr lang="ru-RU" sz="1200" dirty="0"/>
              <a:t> - Разбивка поступлений по счетам бухгалтерского учёта в разбивке по месяцам;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Списания со счетов (по месяцам)</a:t>
            </a:r>
            <a:r>
              <a:rPr lang="ru-RU" sz="1200" dirty="0"/>
              <a:t> - Распределение расходных операций по счетам бухгалтерского учета в разбивке по месяцам.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4F8E00-05A8-4BF6-8952-4B742C9C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841903"/>
            <a:ext cx="4691315" cy="1322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B36594-769C-478E-89EF-069D69441B04}"/>
              </a:ext>
            </a:extLst>
          </p:cNvPr>
          <p:cNvSpPr txBox="1"/>
          <p:nvPr/>
        </p:nvSpPr>
        <p:spPr>
          <a:xfrm>
            <a:off x="7392144" y="2596668"/>
            <a:ext cx="4553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Общая выгрузка операций в EXCEL</a:t>
            </a:r>
          </a:p>
        </p:txBody>
      </p:sp>
    </p:spTree>
    <p:extLst>
      <p:ext uri="{BB962C8B-B14F-4D97-AF65-F5344CB8AC3E}">
        <p14:creationId xmlns:p14="http://schemas.microsoft.com/office/powerpoint/2010/main" val="280377453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027" y="257843"/>
            <a:ext cx="101531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модуля по анализу данных из карточки счета 51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B0FA8-2760-4B4F-99A7-5481B797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" y="749499"/>
            <a:ext cx="12000656" cy="50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76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D00126-3F52-413D-B7CE-A1968BA9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432794"/>
            <a:ext cx="1298561" cy="506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E1377D-F513-46F6-845F-77690BC04A5C}"/>
              </a:ext>
            </a:extLst>
          </p:cNvPr>
          <p:cNvSpPr txBox="1">
            <a:spLocks/>
          </p:cNvSpPr>
          <p:nvPr/>
        </p:nvSpPr>
        <p:spPr>
          <a:xfrm>
            <a:off x="122745" y="836712"/>
            <a:ext cx="11664304" cy="30243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8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en-US" dirty="0"/>
              <a:t> 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rowallia New" panose="020B0604020202020204" pitchFamily="34" charset="-34"/>
              </a:rPr>
              <a:t>Спасибо за внимание !</a:t>
            </a:r>
            <a:endParaRPr lang="ru-RU" sz="6000" dirty="0">
              <a:solidFill>
                <a:srgbClr val="336600"/>
              </a:solidFill>
              <a:cs typeface="Browallia New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921F4-754D-49DC-805C-C42C97B69194}"/>
              </a:ext>
            </a:extLst>
          </p:cNvPr>
          <p:cNvSpPr txBox="1"/>
          <p:nvPr/>
        </p:nvSpPr>
        <p:spPr>
          <a:xfrm>
            <a:off x="1991544" y="3717032"/>
            <a:ext cx="6102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latinLnBrk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По вопросам  сотрудничества обращайтесь по телефонам: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3464" rtl="0" latinLnBrk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(495) 786-2239 (прямой)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3464" rtl="0" latinLnBrk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(495) 786-2230 (многоканальный), доб.1124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rtl="0" latinLnBrk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E-</a:t>
            </a:r>
            <a:r>
              <a:rPr lang="ru-RU" sz="1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mail</a:t>
            </a: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ru-RU" sz="1800" b="1" i="0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bank@inec.ru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rtl="0" latinLnBrk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Информация в сети Интернет: </a:t>
            </a:r>
            <a:r>
              <a:rPr lang="ru-RU" sz="1800" b="1" i="0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www.inec.ru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06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191344" y="16401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возникла идея программы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40A7FF-ECA3-4E81-AB8F-DED8315E6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99392"/>
            <a:ext cx="3865073" cy="2703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E7FD80-5B94-4BE1-A7F0-ABDB43DD7042}"/>
              </a:ext>
            </a:extLst>
          </p:cNvPr>
          <p:cNvSpPr txBox="1"/>
          <p:nvPr/>
        </p:nvSpPr>
        <p:spPr>
          <a:xfrm>
            <a:off x="3130986" y="755741"/>
            <a:ext cx="8941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многом востребованность программы показал 2020 год. В марте- апреле 2020 большинство предприятий уже ощутили на себе влияние кризиса, но всё ещё продолжали показывать официальную отчетность за 2019 год, по которой у предприятий всё было хорошо.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Понять, какие проблемы, насколько они глобальны было невозможно.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E38954-4A43-4F66-99A4-8C10DD90B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69" y="2397826"/>
            <a:ext cx="2716595" cy="206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578A03-A17A-4E12-B319-6C3C55AD8AE3}"/>
              </a:ext>
            </a:extLst>
          </p:cNvPr>
          <p:cNvSpPr txBox="1"/>
          <p:nvPr/>
        </p:nvSpPr>
        <p:spPr>
          <a:xfrm>
            <a:off x="205037" y="2397826"/>
            <a:ext cx="89416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финансового положения компании был возможен только по первичной финансовой информации, но трудоемкость процесса очень затормаживала процесс принятия решения.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многих банков не было полноценных методик анализа контрагентов по первичным данным бухгалтерского учета.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результате, просто не хватало времени на полноценный финансовый анализ заёмщиков.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E4D86-B2B4-44C8-AAEC-BFC023F1880A}"/>
              </a:ext>
            </a:extLst>
          </p:cNvPr>
          <p:cNvSpPr txBox="1"/>
          <p:nvPr/>
        </p:nvSpPr>
        <p:spPr>
          <a:xfrm>
            <a:off x="3108201" y="4429151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компания уже 30 лет занимается автоматизацией финансового анализа и естественно не могла остаться в стороне от проблем своих клиентов.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поставили перед собой задачу – быстро и качественно собирать и обрабатывать финансовую информацию для удобства работы наших клиентов.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работы над данной задачей появился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модуль – «Анализ карточки счета 51» (АКС-51)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BF0DD7-DAED-42A3-BDC5-DC0FA7817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" y="4590375"/>
            <a:ext cx="2959626" cy="190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3065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-24680" y="10375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информации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5077C-3718-4494-95EC-96AB741E2EFB}"/>
              </a:ext>
            </a:extLst>
          </p:cNvPr>
          <p:cNvSpPr txBox="1"/>
          <p:nvPr/>
        </p:nvSpPr>
        <p:spPr>
          <a:xfrm>
            <a:off x="2652334" y="898628"/>
            <a:ext cx="91367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Один из самых полных и объемных документов способных показать финансовое положение любой компании – Карточка счета 51.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Она есть у каждой компании.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Легко формируется и пересылается.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Данные карточки 51 легко проверить по справке из обслуживающего банка.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По сути является большой выпиской по всем расчетным счетам компании. Демонстрирует движение реальных денежных потоков.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C42E1-8BBE-4D84-8E34-4EDBEFE87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8899"/>
            <a:ext cx="2130227" cy="1418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5D40E7-3337-4543-A837-ED33588A475A}"/>
              </a:ext>
            </a:extLst>
          </p:cNvPr>
          <p:cNvSpPr txBox="1"/>
          <p:nvPr/>
        </p:nvSpPr>
        <p:spPr>
          <a:xfrm>
            <a:off x="191345" y="3212976"/>
            <a:ext cx="8568952" cy="244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возникла большая проблема – как анализировать этот огромный массив информации. Человек просто физически не может прочитать и проанализировать, сопоставить данные, выявить закономерности.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надёжный помощник аналитика имеет технические ограничения и по причине разных форматов, особенностей ведения бухгалтерского учета, различных версий, конечно ускоряет работу, но всё равно требует часов работы над одной карточкой счета и не дает гарантии успешного анализа.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15CC10-0224-46D7-B50B-A53D98550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212976"/>
            <a:ext cx="2632288" cy="203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7973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0" y="332656"/>
            <a:ext cx="12192000" cy="11541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500" b="1" dirty="0"/>
          </a:p>
          <a:p>
            <a:pPr algn="ctr"/>
            <a:r>
              <a:rPr lang="ru-RU" sz="4400" b="1" dirty="0">
                <a:solidFill>
                  <a:srgbClr val="336600"/>
                </a:solidFill>
              </a:rPr>
              <a:t>Карточка счета 51 - что это такое 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46CB47-6FA7-4090-97C8-7C0DBCA787E9}"/>
              </a:ext>
            </a:extLst>
          </p:cNvPr>
          <p:cNvSpPr/>
          <p:nvPr/>
        </p:nvSpPr>
        <p:spPr>
          <a:xfrm>
            <a:off x="622147" y="941359"/>
            <a:ext cx="109452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Bookman Old Style" panose="02050604050505020204" pitchFamily="18" charset="0"/>
            </a:endParaRP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  <a:p>
            <a:pPr algn="just"/>
            <a:r>
              <a:rPr lang="ru-RU" sz="1600" dirty="0"/>
              <a:t>Счет 51 «Расчетные счета» создан для того, чтобы вести учет, контролировать и анализировать данные о материальных денежных средствах юридического лица, которые находятся в банковских организациях. Счет 51 - это регистр, позволяющий вести контроль расчетных счетов. Данный регистр отражает только оплату и приемку в национальной валюте Российской Федерации.</a:t>
            </a:r>
          </a:p>
          <a:p>
            <a:endParaRPr lang="ru-RU" sz="1600" dirty="0"/>
          </a:p>
          <a:p>
            <a:pPr algn="just"/>
            <a:r>
              <a:rPr lang="ru-RU" sz="1600" dirty="0"/>
              <a:t>Денежные средства, которые поступают на 51 регистр, будут учитываться по Дебету, а суммы всех списаний — по Кредиту. Одним из оснований для отображения поступлений по этому счету является выписка из банка, а суммы всех перечислений денежных средств проводятся на основании поручений выполнить платеж.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44" y="1520854"/>
            <a:ext cx="11439987" cy="2695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49144" y="4745155"/>
            <a:ext cx="10560496" cy="1933333"/>
            <a:chOff x="361882" y="4730585"/>
            <a:chExt cx="11689422" cy="193333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61882" y="4797152"/>
              <a:ext cx="3357853" cy="1682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4151784" y="5085184"/>
              <a:ext cx="1659504" cy="10081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205215" y="4730585"/>
              <a:ext cx="5770026" cy="19333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648" y="5085184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Кто анализирует данную информацию: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59360" y="4817259"/>
              <a:ext cx="55919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финансовые аналитики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риск-менеджеры,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специалисты  активных, пассивных, факторинговых, лизинговых операций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специалисты кредитных подразделений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6658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0" y="54868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узнать из карточки счета 51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575" y="1436899"/>
            <a:ext cx="11161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   Данные в карточке счета 51 являются отражением  движения денежных средств по расчетным счетам организации.  Сложность в анализе этой информации состоит в том, что карточка содержит очень большое количество операций. Тем не менее именно эти данные показывают: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Движение денежных средств по расчетным счетам в банках: обороты, контракты, депозиты и уплаченные комиссии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Средние остатки по счетам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Информацию по контрагентам - расчеты с поставщиками и подрядчиками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Информацию о расчетах по заработной плате (с указанием количества сотрудников) и аренде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Исполнение налоговой дисциплины – когда и какие налоги уплачены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Операции финансового характера (переводы денежных средств, займы, операции инвестиционного характера) с указанием контрагентов и оборотов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006" y="1402402"/>
            <a:ext cx="11439987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76006" y="4722153"/>
            <a:ext cx="10560496" cy="1933333"/>
            <a:chOff x="361882" y="4730585"/>
            <a:chExt cx="11689422" cy="193333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61882" y="4797152"/>
              <a:ext cx="3357853" cy="1682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4151784" y="5085184"/>
              <a:ext cx="1659504" cy="10081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205215" y="4730585"/>
              <a:ext cx="5770026" cy="19333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648" y="528501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Анализ карточки счета 51 позволяет: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59360" y="4817259"/>
              <a:ext cx="559194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Выяснить причины изменения динамики по счетам или почему выросли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Дать информацию о кредитной истории компании и операциях по лизингу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Раскрыть деловое окружение компании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Дополнить данные бухгалтерского учета</a:t>
              </a: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399117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-24680" y="10375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работает программа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127314-FB09-4962-A849-049735385B4A}"/>
              </a:ext>
            </a:extLst>
          </p:cNvPr>
          <p:cNvSpPr txBox="1"/>
          <p:nvPr/>
        </p:nvSpPr>
        <p:spPr>
          <a:xfrm>
            <a:off x="191344" y="710299"/>
            <a:ext cx="89584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использовали опыт работы с большими объемами данных и разбили, классифицировали и обобщили данные. В результате получили несколько понятных и прозрачных отчетов, которые демонстрируют различные аспекты деятельности компании.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специалист на основании полученных графиков и таблиц, как кардиолог сможет выявить аномалии в деятельности компании среди тысячи повторяющихся операций компании.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механизму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можно «провалиться» в интересующий поток данных и изучить его детали.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7E2DD16-A7DB-46A1-A578-96C8C250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7500" l="2632" r="98684">
                        <a14:foregroundMark x1="56579" y1="13438" x2="38684" y2="14688"/>
                        <a14:foregroundMark x1="38684" y1="14688" x2="54737" y2="5313"/>
                        <a14:foregroundMark x1="54737" y1="5313" x2="72368" y2="10625"/>
                        <a14:foregroundMark x1="87641" y1="28052" x2="91413" y2="32354"/>
                        <a14:foregroundMark x1="79483" y1="18743" x2="84162" y2="24082"/>
                        <a14:foregroundMark x1="72368" y1="10625" x2="75841" y2="14587"/>
                        <a14:foregroundMark x1="86080" y1="67455" x2="84075" y2="71456"/>
                        <a14:foregroundMark x1="94391" y1="50869" x2="94054" y2="51542"/>
                        <a14:foregroundMark x1="75446" y1="81639" x2="50786" y2="94828"/>
                        <a14:foregroundMark x1="43318" y1="96372" x2="28684" y2="89688"/>
                        <a14:foregroundMark x1="13898" y1="71766" x2="3158" y2="58750"/>
                        <a14:foregroundMark x1="16566" y1="75000" x2="14109" y2="72022"/>
                        <a14:foregroundMark x1="16824" y1="75313" x2="16566" y2="75000"/>
                        <a14:foregroundMark x1="17081" y1="75625" x2="16824" y2="75313"/>
                        <a14:foregroundMark x1="28684" y1="89688" x2="17081" y2="75625"/>
                        <a14:foregroundMark x1="10288" y1="42813" x2="21053" y2="18750"/>
                        <a14:foregroundMark x1="10013" y1="43427" x2="10288" y2="42813"/>
                        <a14:foregroundMark x1="3158" y1="58750" x2="7318" y2="49451"/>
                        <a14:foregroundMark x1="21053" y1="18750" x2="34311" y2="7892"/>
                        <a14:foregroundMark x1="44554" y1="5178" x2="55526" y2="3750"/>
                        <a14:foregroundMark x1="55526" y1="3750" x2="45317" y2="3580"/>
                        <a14:foregroundMark x1="44647" y1="4983" x2="73158" y2="10625"/>
                        <a14:foregroundMark x1="76963" y1="18483" x2="91316" y2="48125"/>
                        <a14:foregroundMark x1="75359" y1="15170" x2="75429" y2="15314"/>
                        <a14:foregroundMark x1="73158" y1="10625" x2="74133" y2="12638"/>
                        <a14:foregroundMark x1="86443" y1="67758" x2="85278" y2="72453"/>
                        <a14:foregroundMark x1="88989" y1="57500" x2="88785" y2="58321"/>
                        <a14:foregroundMark x1="89454" y1="55625" x2="88989" y2="57500"/>
                        <a14:foregroundMark x1="89687" y1="54688" x2="89454" y2="55625"/>
                        <a14:foregroundMark x1="91316" y1="48125" x2="89687" y2="54688"/>
                        <a14:foregroundMark x1="71519" y1="91457" x2="71265" y2="91736"/>
                        <a14:foregroundMark x1="46796" y1="94700" x2="45263" y2="93750"/>
                        <a14:foregroundMark x1="10913" y1="71632" x2="2632" y2="56250"/>
                        <a14:foregroundMark x1="12223" y1="74066" x2="11796" y2="73272"/>
                        <a14:foregroundMark x1="12726" y1="75000" x2="12619" y2="74801"/>
                        <a14:foregroundMark x1="12895" y1="75313" x2="12726" y2="75000"/>
                        <a14:foregroundMark x1="2632" y1="56250" x2="20263" y2="62187"/>
                        <a14:foregroundMark x1="20263" y1="62187" x2="14073" y2="71766"/>
                        <a14:foregroundMark x1="88853" y1="30671" x2="91657" y2="33871"/>
                        <a14:foregroundMark x1="86331" y1="27793" x2="88356" y2="30104"/>
                        <a14:foregroundMark x1="90218" y1="54688" x2="90000" y2="55000"/>
                        <a14:foregroundMark x1="90725" y1="53962" x2="90218" y2="54688"/>
                        <a14:foregroundMark x1="94109" y1="49116" x2="92519" y2="51393"/>
                        <a14:foregroundMark x1="88245" y1="26612" x2="89188" y2="27100"/>
                        <a14:foregroundMark x1="82105" y1="23438" x2="84729" y2="24794"/>
                        <a14:foregroundMark x1="44540" y1="5207" x2="55263" y2="3438"/>
                        <a14:foregroundMark x1="55263" y1="3438" x2="63421" y2="8750"/>
                        <a14:backgroundMark x1="94737" y1="24688" x2="99211" y2="52500"/>
                        <a14:backgroundMark x1="99211" y1="52500" x2="87632" y2="68750"/>
                        <a14:backgroundMark x1="87632" y1="68750" x2="87632" y2="67188"/>
                        <a14:backgroundMark x1="72368" y1="93438" x2="54474" y2="99375"/>
                        <a14:backgroundMark x1="54474" y1="99375" x2="44737" y2="99063"/>
                        <a14:backgroundMark x1="86842" y1="73750" x2="74474" y2="91250"/>
                        <a14:backgroundMark x1="74474" y1="91250" x2="71579" y2="91563"/>
                        <a14:backgroundMark x1="85000" y1="23438" x2="92368" y2="23125"/>
                        <a14:backgroundMark x1="91579" y1="24375" x2="94211" y2="26563"/>
                        <a14:backgroundMark x1="35789" y1="3438" x2="46579" y2="938"/>
                        <a14:backgroundMark x1="87632" y1="25000" x2="83421" y2="21250"/>
                        <a14:backgroundMark x1="76316" y1="13750" x2="82368" y2="14375"/>
                        <a14:backgroundMark x1="86579" y1="25000" x2="82632" y2="19688"/>
                        <a14:backgroundMark x1="85526" y1="26250" x2="83158" y2="19688"/>
                        <a14:backgroundMark x1="75526" y1="12188" x2="73158" y2="8750"/>
                        <a14:backgroundMark x1="13158" y1="76563" x2="12632" y2="76250"/>
                        <a14:backgroundMark x1="11842" y1="75625" x2="11842" y2="75625"/>
                        <a14:backgroundMark x1="13158" y1="75313" x2="13158" y2="75313"/>
                        <a14:backgroundMark x1="9211" y1="46250" x2="9211" y2="46250"/>
                        <a14:backgroundMark x1="9211" y1="46250" x2="9737" y2="42813"/>
                        <a14:backgroundMark x1="8158" y1="46875" x2="9474" y2="44375"/>
                        <a14:backgroundMark x1="10263" y1="42813" x2="10263" y2="42813"/>
                        <a14:backgroundMark x1="90263" y1="55625" x2="90263" y2="55625"/>
                        <a14:backgroundMark x1="90263" y1="57500" x2="90263" y2="57500"/>
                        <a14:backgroundMark x1="90263" y1="55000" x2="91053" y2="54688"/>
                        <a14:backgroundMark x1="90526" y1="54688" x2="90526" y2="54688"/>
                        <a14:backgroundMark x1="70789" y1="91250" x2="70789" y2="91250"/>
                        <a14:backgroundMark x1="71842" y1="90938" x2="71842" y2="90938"/>
                        <a14:backgroundMark x1="71842" y1="90938" x2="71842" y2="90938"/>
                        <a14:backgroundMark x1="71316" y1="92188" x2="71316" y2="92188"/>
                        <a14:backgroundMark x1="12368" y1="75000" x2="12368" y2="75000"/>
                        <a14:backgroundMark x1="12895" y1="75625" x2="12895" y2="75625"/>
                        <a14:backgroundMark x1="12895" y1="75313" x2="12895" y2="75313"/>
                        <a14:backgroundMark x1="11053" y1="76250" x2="11842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85" y="809582"/>
            <a:ext cx="2689280" cy="22646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61C5E5C-E3C0-4F77-9834-8898A03C21FB}"/>
              </a:ext>
            </a:extLst>
          </p:cNvPr>
          <p:cNvSpPr txBox="1"/>
          <p:nvPr/>
        </p:nvSpPr>
        <p:spPr>
          <a:xfrm>
            <a:off x="4223792" y="3388873"/>
            <a:ext cx="61113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работе аналитического модуля – «Анализ карточки счета 51» (АКС-51), появилась возможность сократить трудовые затраты на анализ первичных данных.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превращает хаотичные данные в стандартизированные отчеты.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осуществляется в считанные секунды, вместо часов и дней работы.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быстро привыкают к форматам данных и могут их быстро изучать и экспортировать в свои заключения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67ED12-49B8-4138-AF58-7B02CE85C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9" y="3548142"/>
            <a:ext cx="3830245" cy="263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1931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248972" y="225514"/>
            <a:ext cx="1177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Функционал аналитического модуля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517" y="1124744"/>
            <a:ext cx="11161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В аналитический модуль может быть загружена </a:t>
            </a:r>
            <a:r>
              <a:rPr lang="ru-RU" sz="1600" b="1" dirty="0"/>
              <a:t>карточка счета 51 </a:t>
            </a:r>
            <a:r>
              <a:rPr lang="ru-RU" sz="1600" dirty="0"/>
              <a:t>за любой промежуток времени, </a:t>
            </a:r>
          </a:p>
          <a:p>
            <a:pPr algn="just"/>
            <a:r>
              <a:rPr lang="ru-RU" sz="1600" dirty="0"/>
              <a:t>в результате автоматической обработки пользователь получит </a:t>
            </a:r>
            <a:r>
              <a:rPr lang="ru-RU" sz="1600" b="1" dirty="0"/>
              <a:t>агрегированные данные </a:t>
            </a:r>
            <a:r>
              <a:rPr lang="ru-RU" sz="1600" dirty="0"/>
              <a:t>в виде следующих таблиц и графиков: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Данные по оборотам </a:t>
            </a:r>
            <a:r>
              <a:rPr lang="ru-RU" sz="1600" dirty="0"/>
              <a:t>на расчетных счетах с разбивкой по месяцам, общие поступления и чистые поступления (очищенные на величину переводов внутри счетов и операции кредитного характера), а также величину средних остатков по счету;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Поступления от контрагентов </a:t>
            </a:r>
            <a:r>
              <a:rPr lang="ru-RU" sz="1600" dirty="0"/>
              <a:t>с разбивкой по месяцам и общей величины поступлений от контрагента за период;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Списания средств </a:t>
            </a:r>
            <a:r>
              <a:rPr lang="ru-RU" sz="1600" dirty="0"/>
              <a:t>с разбивкой по контрагентам в разрезе месяцев и общей величины списаний за период;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Поступления</a:t>
            </a:r>
            <a:r>
              <a:rPr lang="ru-RU" sz="1600" dirty="0"/>
              <a:t> в разрезе каждого открытого расчетного счета в разбивке по месяцам;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Списания</a:t>
            </a:r>
            <a:r>
              <a:rPr lang="ru-RU" sz="1600" dirty="0"/>
              <a:t> по открытым счетам в разбивке по месяцам.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just"/>
            <a:r>
              <a:rPr lang="ru-RU" sz="1600" dirty="0"/>
              <a:t>     </a:t>
            </a:r>
            <a:r>
              <a:rPr lang="ru-RU" sz="1600" b="1" dirty="0"/>
              <a:t>Аналитик будет иметь: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Информацию об </a:t>
            </a:r>
            <a:r>
              <a:rPr lang="ru-RU" sz="1600" b="1" dirty="0"/>
              <a:t>экономическом смысле </a:t>
            </a:r>
            <a:r>
              <a:rPr lang="ru-RU" sz="1600" dirty="0"/>
              <a:t>проводимых операций </a:t>
            </a:r>
            <a:r>
              <a:rPr lang="ru-RU" sz="1600" b="1" dirty="0"/>
              <a:t>по поступлению денежных средств </a:t>
            </a:r>
            <a:r>
              <a:rPr lang="ru-RU" sz="1600" dirty="0"/>
              <a:t>на расчетный счет в разбивке по месяцам;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Данные об </a:t>
            </a:r>
            <a:r>
              <a:rPr lang="ru-RU" sz="1600" b="1" dirty="0"/>
              <a:t>экономическом смысле </a:t>
            </a:r>
            <a:r>
              <a:rPr lang="ru-RU" sz="1600" dirty="0"/>
              <a:t>операций </a:t>
            </a:r>
            <a:r>
              <a:rPr lang="ru-RU" sz="1600" b="1" dirty="0"/>
              <a:t>по списанию денежных средств </a:t>
            </a:r>
            <a:r>
              <a:rPr lang="ru-RU" sz="1600" dirty="0"/>
              <a:t>с расчетных счетов в разбивке по месяцам;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Общую сводную таблицу операций по расчетному счету с настраиваемыми фильтрами для </a:t>
            </a:r>
            <a:r>
              <a:rPr lang="ru-RU" sz="1600" b="1" dirty="0"/>
              <a:t>индивидуального анализа финансовых операций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43" y="1052736"/>
            <a:ext cx="11439987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42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95D2B4-1E2F-471C-BAC9-9EF4E997202F}"/>
              </a:ext>
            </a:extLst>
          </p:cNvPr>
          <p:cNvSpPr/>
          <p:nvPr/>
        </p:nvSpPr>
        <p:spPr>
          <a:xfrm>
            <a:off x="0" y="14573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     </a:t>
            </a: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карточки счета 51 ВЕРСИЯ 1С </a:t>
            </a:r>
          </a:p>
          <a:p>
            <a:pPr algn="ctr"/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(8 – серии)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6C928A-613D-4D63-9616-EAF55DB4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713862"/>
            <a:ext cx="6251725" cy="6129565"/>
          </a:xfrm>
          <a:prstGeom prst="rect">
            <a:avLst/>
          </a:prstGeom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7C0A36A5-B1D1-4626-BA88-1A9F6EAD3ECC}"/>
              </a:ext>
            </a:extLst>
          </p:cNvPr>
          <p:cNvSpPr/>
          <p:nvPr/>
        </p:nvSpPr>
        <p:spPr>
          <a:xfrm>
            <a:off x="7536160" y="1340768"/>
            <a:ext cx="4032448" cy="3024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Такая карточка счета 51 состоит из </a:t>
            </a:r>
            <a:r>
              <a:rPr lang="ru-RU" b="1" dirty="0"/>
              <a:t>сотен страниц </a:t>
            </a:r>
            <a:r>
              <a:rPr lang="ru-RU" dirty="0"/>
              <a:t>и очень сложна для восприятия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02514"/>
            <a:ext cx="1300643" cy="5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208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027" y="257843"/>
            <a:ext cx="101531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программного модуля по анализу карточки счета 51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00643" cy="507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C657E5-6FD7-43CB-A59E-86B41ED2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80728"/>
            <a:ext cx="4307068" cy="21438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3F4A69-CB75-47BF-A9C0-BDC6BD782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364" y="980728"/>
            <a:ext cx="2962472" cy="2143894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DC018FD-187F-4CBA-9D62-49FFCFD9F930}"/>
              </a:ext>
            </a:extLst>
          </p:cNvPr>
          <p:cNvSpPr/>
          <p:nvPr/>
        </p:nvSpPr>
        <p:spPr>
          <a:xfrm>
            <a:off x="4655840" y="162880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5D1DCC13-9D58-4AEC-B820-247ABDA73A22}"/>
              </a:ext>
            </a:extLst>
          </p:cNvPr>
          <p:cNvSpPr/>
          <p:nvPr/>
        </p:nvSpPr>
        <p:spPr>
          <a:xfrm rot="5400000">
            <a:off x="6726273" y="361349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ED64EA31-8DCD-48FB-B014-E160F1AE375B}"/>
              </a:ext>
            </a:extLst>
          </p:cNvPr>
          <p:cNvSpPr/>
          <p:nvPr/>
        </p:nvSpPr>
        <p:spPr>
          <a:xfrm rot="3205605">
            <a:off x="8551968" y="3542897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3839B05E-44C5-4013-A3FE-BAFF0AD2A5C4}"/>
              </a:ext>
            </a:extLst>
          </p:cNvPr>
          <p:cNvSpPr/>
          <p:nvPr/>
        </p:nvSpPr>
        <p:spPr>
          <a:xfrm rot="7358690">
            <a:off x="4920748" y="3555448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CE2E6D-6FFB-4530-810B-9B3F91978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81" y="4569358"/>
            <a:ext cx="2906861" cy="14205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E79ACD-65CB-454C-83D4-D30A8A03C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12" y="4569358"/>
            <a:ext cx="2931992" cy="16373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6B97DFD-DE23-4F04-B66B-017CF534F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532" y="4660896"/>
            <a:ext cx="2253090" cy="11828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F5255C-AC50-4A77-9522-B1A10745CBA1}"/>
              </a:ext>
            </a:extLst>
          </p:cNvPr>
          <p:cNvSpPr txBox="1"/>
          <p:nvPr/>
        </p:nvSpPr>
        <p:spPr>
          <a:xfrm>
            <a:off x="3729059" y="4177196"/>
            <a:ext cx="833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Графики                             Выгрузки                              Отчеты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3DE962-52D4-474D-B36E-81B44A64D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70259" flipV="1">
            <a:off x="10414284" y="3542787"/>
            <a:ext cx="644281" cy="795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CA0AA-C9F3-4131-8839-C46EE7434C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60" b="93920" l="8980" r="94155">
                        <a14:foregroundMark x1="49257" y1="90983" x2="58565" y2="98183"/>
                        <a14:foregroundMark x1="70663" y1="91616" x2="69075" y2="89251"/>
                        <a14:foregroundMark x1="69075" y1="89251" x2="48459" y2="87948"/>
                        <a14:foregroundMark x1="81137" y1="49514" x2="81793" y2="49153"/>
                        <a14:foregroundMark x1="73645" y1="53637" x2="81120" y2="49523"/>
                        <a14:foregroundMark x1="94891" y1="61248" x2="94652" y2="62399"/>
                        <a14:foregroundMark x1="95603" y1="57821" x2="95439" y2="58610"/>
                        <a14:foregroundMark x1="73810" y1="63566" x2="73273" y2="55049"/>
                        <a14:foregroundMark x1="15681" y1="43006" x2="15133" y2="43215"/>
                        <a14:foregroundMark x1="17524" y1="42304" x2="15912" y2="42918"/>
                        <a14:foregroundMark x1="18408" y1="41968" x2="17671" y2="42249"/>
                        <a14:foregroundMark x1="5843" y1="55483" x2="4145" y2="70793"/>
                        <a14:foregroundMark x1="6090" y1="53260" x2="5843" y2="55483"/>
                        <a14:foregroundMark x1="4145" y1="70793" x2="5659" y2="78640"/>
                        <a14:foregroundMark x1="34272" y1="10966" x2="37194" y2="4669"/>
                        <a14:foregroundMark x1="37194" y1="4669" x2="49309" y2="1520"/>
                        <a14:foregroundMark x1="49309" y1="1520" x2="60946" y2="8360"/>
                        <a14:foregroundMark x1="60946" y1="8360" x2="64187" y2="12812"/>
                        <a14:foregroundMark x1="64187" y1="12812" x2="60627" y2="16721"/>
                        <a14:foregroundMark x1="60627" y1="16721" x2="52604" y2="18350"/>
                        <a14:foregroundMark x1="52604" y1="18350" x2="40329" y2="10532"/>
                        <a14:foregroundMark x1="40329" y1="10532" x2="36397" y2="12486"/>
                        <a14:foregroundMark x1="36397" y1="12486" x2="34378" y2="11183"/>
                        <a14:backgroundMark x1="6270" y1="77307" x2="9671" y2="82736"/>
                        <a14:backgroundMark x1="9671" y1="82736" x2="17535" y2="86862"/>
                        <a14:backgroundMark x1="17535" y1="86862" x2="21785" y2="87296"/>
                        <a14:backgroundMark x1="21785" y1="87296" x2="26089" y2="86536"/>
                        <a14:backgroundMark x1="26089" y1="86536" x2="28799" y2="79913"/>
                        <a14:backgroundMark x1="28799" y1="79913" x2="30287" y2="54289"/>
                        <a14:backgroundMark x1="30287" y1="54289" x2="28587" y2="46471"/>
                        <a14:backgroundMark x1="28587" y1="46471" x2="24389" y2="33008"/>
                        <a14:backgroundMark x1="24389" y1="33008" x2="23539" y2="25081"/>
                        <a14:backgroundMark x1="23539" y1="25081" x2="27577" y2="23887"/>
                        <a14:backgroundMark x1="27577" y1="23887" x2="31243" y2="27036"/>
                        <a14:backgroundMark x1="31243" y1="27036" x2="30340" y2="43431"/>
                        <a14:backgroundMark x1="30340" y1="43431" x2="32040" y2="59609"/>
                        <a14:backgroundMark x1="32040" y1="59609" x2="31509" y2="67970"/>
                        <a14:backgroundMark x1="31509" y1="67970" x2="32094" y2="76113"/>
                        <a14:backgroundMark x1="32094" y1="76113" x2="35335" y2="82845"/>
                        <a14:backgroundMark x1="35335" y1="82845" x2="43358" y2="84256"/>
                        <a14:backgroundMark x1="43358" y1="84256" x2="47024" y2="88382"/>
                        <a14:backgroundMark x1="47024" y1="88382" x2="49681" y2="94897"/>
                        <a14:backgroundMark x1="49681" y1="94897" x2="57598" y2="99457"/>
                        <a14:backgroundMark x1="57598" y1="99457" x2="61902" y2="99783"/>
                        <a14:backgroundMark x1="61902" y1="99783" x2="66472" y2="98046"/>
                        <a14:backgroundMark x1="66472" y1="98046" x2="70085" y2="94137"/>
                        <a14:backgroundMark x1="70085" y1="94137" x2="63231" y2="99783"/>
                        <a14:backgroundMark x1="63231" y1="99783" x2="8395" y2="99240"/>
                        <a14:backgroundMark x1="8395" y1="99240" x2="5101" y2="83388"/>
                        <a14:backgroundMark x1="5101" y1="83388" x2="6801" y2="78176"/>
                        <a14:backgroundMark x1="73911" y1="90988" x2="66419" y2="96743"/>
                        <a14:backgroundMark x1="66419" y1="96743" x2="76302" y2="99674"/>
                        <a14:backgroundMark x1="76302" y1="99674" x2="74548" y2="91748"/>
                        <a14:backgroundMark x1="74548" y1="91748" x2="74017" y2="90988"/>
                        <a14:backgroundMark x1="73539" y1="97611" x2="70085" y2="93811"/>
                        <a14:backgroundMark x1="70085" y1="93811" x2="66312" y2="96634"/>
                        <a14:backgroundMark x1="66312" y1="96634" x2="75239" y2="99566"/>
                        <a14:backgroundMark x1="75239" y1="99566" x2="73539" y2="97611"/>
                        <a14:backgroundMark x1="73804" y1="97394" x2="70085" y2="93377"/>
                        <a14:backgroundMark x1="70085" y1="93377" x2="66897" y2="98263"/>
                        <a14:backgroundMark x1="66897" y1="98263" x2="73645" y2="99349"/>
                        <a14:backgroundMark x1="73645" y1="99349" x2="73964" y2="97720"/>
                        <a14:backgroundMark x1="73167" y1="97177" x2="69129" y2="95657"/>
                        <a14:backgroundMark x1="69129" y1="95657" x2="72954" y2="97177"/>
                        <a14:backgroundMark x1="70988" y1="40174" x2="68332" y2="33985"/>
                        <a14:backgroundMark x1="68332" y1="33985" x2="66897" y2="41911"/>
                        <a14:backgroundMark x1="66897" y1="41911" x2="69926" y2="47340"/>
                        <a14:backgroundMark x1="69926" y1="47340" x2="71413" y2="41042"/>
                        <a14:backgroundMark x1="76833" y1="71661" x2="76674" y2="71118"/>
                        <a14:backgroundMark x1="76567" y1="70467" x2="76567" y2="70684"/>
                        <a14:backgroundMark x1="81243" y1="71987" x2="73911" y2="64929"/>
                        <a14:backgroundMark x1="73911" y1="64929" x2="76461" y2="71444"/>
                        <a14:backgroundMark x1="76461" y1="71444" x2="80553" y2="72638"/>
                        <a14:backgroundMark x1="80553" y1="72638" x2="80765" y2="71444"/>
                        <a14:backgroundMark x1="95377" y1="69490" x2="91923" y2="65255"/>
                        <a14:backgroundMark x1="91923" y1="65255" x2="80074" y2="70467"/>
                        <a14:backgroundMark x1="97237" y1="52986" x2="89373" y2="46145"/>
                        <a14:backgroundMark x1="89373" y1="46145" x2="81403" y2="47991"/>
                        <a14:backgroundMark x1="81403" y1="47991" x2="83528" y2="39739"/>
                        <a14:backgroundMark x1="83528" y1="39739" x2="92083" y2="31705"/>
                        <a14:backgroundMark x1="92083" y1="31705" x2="96652" y2="32682"/>
                        <a14:backgroundMark x1="96652" y1="32682" x2="98193" y2="41802"/>
                        <a14:backgroundMark x1="98193" y1="41802" x2="98087" y2="49946"/>
                        <a14:backgroundMark x1="98087" y1="49946" x2="97343" y2="52443"/>
                        <a14:backgroundMark x1="96387" y1="64278" x2="95537" y2="56135"/>
                        <a14:backgroundMark x1="95537" y1="56135" x2="93411" y2="49077"/>
                        <a14:backgroundMark x1="93411" y1="49077" x2="89532" y2="45168"/>
                        <a14:backgroundMark x1="89532" y1="45168" x2="93039" y2="40717"/>
                        <a14:backgroundMark x1="93039" y1="40717" x2="96706" y2="43974"/>
                        <a14:backgroundMark x1="96706" y1="43974" x2="99150" y2="50380"/>
                        <a14:backgroundMark x1="99150" y1="50380" x2="99097" y2="58849"/>
                        <a14:backgroundMark x1="99097" y1="58849" x2="96493" y2="64278"/>
                        <a14:backgroundMark x1="95802" y1="63626" x2="87885" y2="66992"/>
                        <a14:backgroundMark x1="87885" y1="66992" x2="86185" y2="74376"/>
                        <a14:backgroundMark x1="86185" y1="74376" x2="90701" y2="76221"/>
                        <a14:backgroundMark x1="90701" y1="76221" x2="94580" y2="74701"/>
                        <a14:backgroundMark x1="94580" y1="74701" x2="97715" y2="66558"/>
                        <a14:backgroundMark x1="97715" y1="66558" x2="95377" y2="63518"/>
                        <a14:backgroundMark x1="95696" y1="64387" x2="91552" y2="64929"/>
                        <a14:backgroundMark x1="91552" y1="64929" x2="87885" y2="67861"/>
                        <a14:backgroundMark x1="87885" y1="67861" x2="91605" y2="71118"/>
                        <a14:backgroundMark x1="91605" y1="71118" x2="95324" y2="65907"/>
                        <a14:backgroundMark x1="95324" y1="65907" x2="95855" y2="63952"/>
                        <a14:backgroundMark x1="97450" y1="59718" x2="91923" y2="47448"/>
                        <a14:backgroundMark x1="91923" y1="47448" x2="95749" y2="43648"/>
                        <a14:backgroundMark x1="95749" y1="43648" x2="98406" y2="50706"/>
                        <a14:backgroundMark x1="98406" y1="50706" x2="97875" y2="58958"/>
                        <a14:backgroundMark x1="97875" y1="58958" x2="97662" y2="59175"/>
                        <a14:backgroundMark x1="27365" y1="46254" x2="23433" y2="44300"/>
                        <a14:backgroundMark x1="23433" y1="44300" x2="25877" y2="44734"/>
                        <a14:backgroundMark x1="15569" y1="41585" x2="11796" y2="38979"/>
                        <a14:backgroundMark x1="11796" y1="38979" x2="7970" y2="40825"/>
                        <a14:backgroundMark x1="7970" y1="40825" x2="11371" y2="45277"/>
                        <a14:backgroundMark x1="11371" y1="45277" x2="15143" y2="42780"/>
                        <a14:backgroundMark x1="15143" y1="42780" x2="15356" y2="42020"/>
                        <a14:backgroundMark x1="23326" y1="37351" x2="25399" y2="44625"/>
                        <a14:backgroundMark x1="25399" y1="44625" x2="28852" y2="49294"/>
                        <a14:backgroundMark x1="28852" y1="49294" x2="29596" y2="74701"/>
                        <a14:backgroundMark x1="29596" y1="74701" x2="31881" y2="67644"/>
                        <a14:backgroundMark x1="31881" y1="67644" x2="28587" y2="42997"/>
                        <a14:backgroundMark x1="28587" y1="42997" x2="25505" y2="37785"/>
                        <a14:backgroundMark x1="25505" y1="37785" x2="23007" y2="36374"/>
                        <a14:backgroundMark x1="30978" y1="81759" x2="31987" y2="72096"/>
                        <a14:backgroundMark x1="31987" y1="72096" x2="31296" y2="55375"/>
                        <a14:backgroundMark x1="31296" y1="55375" x2="29118" y2="62866"/>
                        <a14:backgroundMark x1="29118" y1="62866" x2="27949" y2="79153"/>
                        <a14:backgroundMark x1="27949" y1="79153" x2="24655" y2="83931"/>
                        <a14:backgroundMark x1="24655" y1="83931" x2="28427" y2="87839"/>
                        <a14:backgroundMark x1="28427" y1="87839" x2="31296" y2="82410"/>
                        <a14:backgroundMark x1="31296" y1="82410" x2="31296" y2="82193"/>
                        <a14:backgroundMark x1="31509" y1="68078" x2="31456" y2="59826"/>
                        <a14:backgroundMark x1="31456" y1="59826" x2="29384" y2="67644"/>
                        <a14:backgroundMark x1="29384" y1="67644" x2="31668" y2="67861"/>
                        <a14:backgroundMark x1="31456" y1="57655" x2="29862" y2="50271"/>
                        <a14:backgroundMark x1="29862" y1="50271" x2="30818" y2="58089"/>
                        <a14:backgroundMark x1="30818" y1="58089" x2="31456" y2="58198"/>
                        <a14:backgroundMark x1="30074" y1="83062" x2="30712" y2="74810"/>
                        <a14:backgroundMark x1="30712" y1="74810" x2="29384" y2="82519"/>
                        <a14:backgroundMark x1="29384" y1="82519" x2="30181" y2="83388"/>
                        <a14:backgroundMark x1="28905" y1="84148" x2="25133" y2="82085"/>
                        <a14:backgroundMark x1="25133" y1="82085" x2="28959" y2="82628"/>
                        <a14:backgroundMark x1="30606" y1="74267" x2="30499" y2="74919"/>
                        <a14:backgroundMark x1="29862" y1="74919" x2="30021" y2="74919"/>
                        <a14:backgroundMark x1="97237" y1="55809" x2="94687" y2="49511"/>
                        <a14:backgroundMark x1="94687" y1="49511" x2="91126" y2="46037"/>
                        <a14:backgroundMark x1="91126" y1="46037" x2="94474" y2="40934"/>
                        <a14:backgroundMark x1="94474" y1="40934" x2="97290" y2="55266"/>
                        <a14:backgroundMark x1="25133" y1="45168" x2="21041" y2="42997"/>
                        <a14:backgroundMark x1="21041" y1="42997" x2="23698" y2="36048"/>
                        <a14:backgroundMark x1="23698" y1="36048" x2="23964" y2="35939"/>
                        <a14:backgroundMark x1="25824" y1="43974" x2="21945" y2="41694"/>
                        <a14:backgroundMark x1="21945" y1="41694" x2="25877" y2="43757"/>
                        <a14:backgroundMark x1="22635" y1="43105" x2="18650" y2="41260"/>
                        <a14:backgroundMark x1="18650" y1="41260" x2="22370" y2="42345"/>
                        <a14:backgroundMark x1="17694" y1="42345" x2="17481" y2="42128"/>
                        <a14:backgroundMark x1="10255" y1="46363" x2="6376" y2="47231"/>
                        <a14:backgroundMark x1="6376" y1="47231" x2="7439" y2="38871"/>
                        <a14:backgroundMark x1="7439" y1="38871" x2="11211" y2="41694"/>
                        <a14:backgroundMark x1="11211" y1="41694" x2="10255" y2="46254"/>
                        <a14:backgroundMark x1="5154" y1="45711" x2="6589" y2="53529"/>
                        <a14:backgroundMark x1="6589" y1="53529" x2="5048" y2="45928"/>
                        <a14:backgroundMark x1="5048" y1="45928" x2="5048" y2="45928"/>
                        <a14:backgroundMark x1="6270" y1="56786" x2="6111" y2="52443"/>
                        <a14:backgroundMark x1="6376" y1="56460" x2="5898" y2="52117"/>
                        <a14:backgroundMark x1="6589" y1="57438" x2="6536" y2="57329"/>
                        <a14:backgroundMark x1="6323" y1="56460" x2="6376" y2="56352"/>
                        <a14:backgroundMark x1="5845" y1="55483" x2="5845" y2="55483"/>
                        <a14:backgroundMark x1="5845" y1="55483" x2="5845" y2="55483"/>
                        <a14:backgroundMark x1="95165" y1="67427" x2="95165" y2="51466"/>
                        <a14:backgroundMark x1="95165" y1="51466" x2="98406" y2="57980"/>
                        <a14:backgroundMark x1="98406" y1="57980" x2="98300" y2="66450"/>
                        <a14:backgroundMark x1="98300" y1="66450" x2="95112" y2="67210"/>
                        <a14:backgroundMark x1="96281" y1="65038" x2="95377" y2="56460"/>
                        <a14:backgroundMark x1="96652" y1="62866" x2="95802" y2="57763"/>
                        <a14:backgroundMark x1="95962" y1="60695" x2="95909" y2="58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98" y="1579043"/>
            <a:ext cx="2962473" cy="14497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A46945-E73F-4000-B7B6-246CB6EF4D52}"/>
              </a:ext>
            </a:extLst>
          </p:cNvPr>
          <p:cNvSpPr txBox="1"/>
          <p:nvPr/>
        </p:nvSpPr>
        <p:spPr>
          <a:xfrm>
            <a:off x="10013339" y="3036838"/>
            <a:ext cx="1449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Drill Down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Предложения по продажам (презентация)</Template>
  <TotalTime>0</TotalTime>
  <Words>1559</Words>
  <Application>Microsoft Office PowerPoint</Application>
  <PresentationFormat>Широкоэкранный</PresentationFormat>
  <Paragraphs>118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Century Gothic</vt:lpstr>
      <vt:lpstr>Verdana</vt:lpstr>
      <vt:lpstr>Wingdings</vt:lpstr>
      <vt:lpstr>Wingdings 2</vt:lpstr>
      <vt:lpstr>Яркая</vt:lpstr>
      <vt:lpstr>      Аналитический модуль  «Анализ карточки счета 51»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2019-12-25T13:25:27Z</dcterms:created>
  <dcterms:modified xsi:type="dcterms:W3CDTF">2021-04-05T09:52:39Z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